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eps" ContentType="image/jpe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92" r:id="rId2"/>
    <p:sldId id="422" r:id="rId3"/>
    <p:sldId id="445" r:id="rId4"/>
    <p:sldId id="432" r:id="rId5"/>
    <p:sldId id="446" r:id="rId6"/>
    <p:sldId id="449" r:id="rId7"/>
    <p:sldId id="443" r:id="rId8"/>
    <p:sldId id="423" r:id="rId9"/>
    <p:sldId id="447" r:id="rId10"/>
    <p:sldId id="450" r:id="rId11"/>
    <p:sldId id="448" r:id="rId12"/>
    <p:sldId id="428" r:id="rId13"/>
    <p:sldId id="442" r:id="rId14"/>
    <p:sldId id="451" r:id="rId15"/>
    <p:sldId id="437" r:id="rId16"/>
    <p:sldId id="452" r:id="rId17"/>
    <p:sldId id="430" r:id="rId18"/>
    <p:sldId id="438" r:id="rId19"/>
    <p:sldId id="424" r:id="rId20"/>
    <p:sldId id="431" r:id="rId21"/>
    <p:sldId id="436" r:id="rId22"/>
    <p:sldId id="426" r:id="rId23"/>
    <p:sldId id="441" r:id="rId24"/>
    <p:sldId id="453" r:id="rId25"/>
    <p:sldId id="439" r:id="rId26"/>
    <p:sldId id="440" r:id="rId27"/>
    <p:sldId id="434" r:id="rId28"/>
    <p:sldId id="435" r:id="rId29"/>
  </p:sldIdLst>
  <p:sldSz cx="9144000" cy="6858000" type="screen4x3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FFFF"/>
    <a:srgbClr val="000000"/>
    <a:srgbClr val="E6B9B8"/>
    <a:srgbClr val="B7DEE8"/>
    <a:srgbClr val="CCC1DA"/>
    <a:srgbClr val="D7E4BD"/>
    <a:srgbClr val="102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41" autoAdjust="0"/>
    <p:restoredTop sz="97714" autoAdjust="0"/>
  </p:normalViewPr>
  <p:slideViewPr>
    <p:cSldViewPr>
      <p:cViewPr varScale="1">
        <p:scale>
          <a:sx n="87" d="100"/>
          <a:sy n="87" d="100"/>
        </p:scale>
        <p:origin x="-170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1B187-2086-4D4F-A8E4-1044B754CD50}" type="datetimeFigureOut">
              <a:rPr lang="de-DE" smtClean="0"/>
              <a:pPr/>
              <a:t>24.06.2018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B7E6D-C4A7-4D64-B321-9F8ED8D23D0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439551BE-B64A-4C27-815B-052D4058C445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8E0B902-DB30-43D1-A3F7-89E4ABC44980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DB024A18-353E-4203-A81F-D0BB569BB09D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8748464" y="6381328"/>
            <a:ext cx="395536" cy="4766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0" y="6381328"/>
            <a:ext cx="8748464" cy="4766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75252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C7A2EE73-3EB8-43F2-9F61-D97EEC817258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0"/>
            <a:ext cx="8748464" cy="836712"/>
          </a:xfrm>
        </p:spPr>
        <p:txBody>
          <a:bodyPr lIns="144000">
            <a:noAutofit/>
          </a:bodyPr>
          <a:lstStyle>
            <a:lvl1pPr algn="l"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FF50583C-BCA1-4038-AF16-5C86F32A37FA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36"/>
            <a:ext cx="8229600" cy="835176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47192CF6-71C6-4ECD-B139-5F9FDC7737AC}" type="datetime1">
              <a:rPr lang="de-DE" smtClean="0"/>
              <a:t>24.06.2018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BBEEB79E-D981-4F88-A41C-857E7614AFEE}" type="datetime1">
              <a:rPr lang="de-DE" smtClean="0"/>
              <a:t>24.06.2018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83F0EF85-6034-48E8-8828-56BCBB2683C9}" type="datetime1">
              <a:rPr lang="de-DE" smtClean="0"/>
              <a:t>24.06.2018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D5F7E64D-8C65-4059-9763-FBEDCFF07E98}" type="datetime1">
              <a:rPr lang="de-DE" smtClean="0"/>
              <a:t>24.06.2018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A4EFEA42-56A7-4B69-8F30-8B3B63455DB8}" type="datetime1">
              <a:rPr lang="de-DE" smtClean="0"/>
              <a:t>24.06.2018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49E5EA11-991A-4CCD-9668-9DA5F3A15AD0}" type="datetime1">
              <a:rPr lang="de-DE" smtClean="0"/>
              <a:t>24.06.2018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8748464" y="6381328"/>
            <a:ext cx="395536" cy="47667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0" y="6381328"/>
            <a:ext cx="8748464" cy="4766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 b="1">
                <a:solidFill>
                  <a:schemeClr val="bg1"/>
                </a:solidFill>
              </a:defRPr>
            </a:lvl1pPr>
          </a:lstStyle>
          <a:p>
            <a:fld id="{D9E965FC-D52A-409E-83FE-4AB6AD9C3ACD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Status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="1">
                <a:solidFill>
                  <a:schemeClr val="bg1"/>
                </a:solidFill>
              </a:defRPr>
            </a:lvl1pPr>
          </a:lstStyle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0" y="1"/>
            <a:ext cx="9144000" cy="7932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395536" cy="7932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§"/>
        <a:defRPr sz="32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ps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110"/>
            <a:ext cx="9144000" cy="5530214"/>
          </a:xfrm>
          <a:prstGeom prst="rect">
            <a:avLst/>
          </a:prstGeom>
          <a:solidFill>
            <a:srgbClr val="FFFFFF">
              <a:alpha val="39000"/>
            </a:srgbClr>
          </a:solidFill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0FE9B55C-30B4-43C7-974B-52B473B39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51263"/>
            <a:ext cx="8352928" cy="720080"/>
          </a:xfrm>
        </p:spPr>
        <p:txBody>
          <a:bodyPr/>
          <a:lstStyle/>
          <a:p>
            <a:pPr algn="ctr"/>
            <a:r>
              <a:rPr lang="de-DE" sz="4000" dirty="0" smtClean="0"/>
              <a:t> </a:t>
            </a:r>
            <a:endParaRPr lang="de-DE" sz="4000" dirty="0"/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FD5E2B4C-1B85-477A-ADA8-50FCAE254A94}"/>
              </a:ext>
            </a:extLst>
          </p:cNvPr>
          <p:cNvSpPr txBox="1">
            <a:spLocks/>
          </p:cNvSpPr>
          <p:nvPr/>
        </p:nvSpPr>
        <p:spPr>
          <a:xfrm>
            <a:off x="0" y="815110"/>
            <a:ext cx="9144000" cy="5530214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gradFill>
              <a:gsLst>
                <a:gs pos="0">
                  <a:srgbClr val="FFFFFF"/>
                </a:gs>
                <a:gs pos="0">
                  <a:schemeClr val="accent1">
                    <a:tint val="23500"/>
                    <a:satMod val="160000"/>
                    <a:alpha val="26000"/>
                  </a:schemeClr>
                </a:gs>
              </a:gsLst>
              <a:lin ang="54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>
                <a:solidFill>
                  <a:srgbClr val="0000FF"/>
                </a:solidFill>
              </a:rPr>
              <a:t>M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agnetic </a:t>
            </a:r>
            <a:r>
              <a:rPr lang="en-US" sz="6000" dirty="0" smtClean="0">
                <a:solidFill>
                  <a:srgbClr val="0000FF"/>
                </a:solidFill>
              </a:rPr>
              <a:t>O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bject </a:t>
            </a:r>
            <a:r>
              <a:rPr lang="en-US" sz="6000" dirty="0" smtClean="0">
                <a:solidFill>
                  <a:srgbClr val="0000FF"/>
                </a:solidFill>
              </a:rPr>
              <a:t>Mo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ver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</a:rPr>
              <a:t>MOMo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Status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67BBACCB-8BFB-4027-9F53-57614284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MOMo</a:t>
            </a:r>
            <a:r>
              <a:rPr lang="en-US" dirty="0"/>
              <a:t> Status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4F6BE2C5-6D71-4241-AD1E-47929BE7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800708"/>
            <a:ext cx="9144508" cy="228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(3.2) 2A system, 1</a:t>
            </a:r>
            <a:r>
              <a:rPr lang="en-US" baseline="30000" dirty="0" smtClean="0"/>
              <a:t>st</a:t>
            </a:r>
            <a:r>
              <a:rPr lang="en-US" dirty="0" smtClean="0"/>
              <a:t> concept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-36004" y="3465004"/>
            <a:ext cx="8136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Units of V-matrix:  </a:t>
            </a:r>
            <a:r>
              <a:rPr lang="en-US" dirty="0" err="1" smtClean="0"/>
              <a:t>mT</a:t>
            </a:r>
            <a:r>
              <a:rPr lang="en-US" dirty="0" smtClean="0"/>
              <a:t>/100A field  and </a:t>
            </a:r>
            <a:r>
              <a:rPr lang="en-US" dirty="0" err="1" smtClean="0"/>
              <a:t>mT</a:t>
            </a:r>
            <a:r>
              <a:rPr lang="en-US" dirty="0" smtClean="0"/>
              <a:t>/m/100A  for gradients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(Attention: Large values are per 100A:   40mT/100A*2A=~0,8mT)    Example gives gradient in x and field in Z</a:t>
            </a:r>
            <a:endParaRPr lang="en-US" dirty="0" smtClean="0"/>
          </a:p>
          <a:p>
            <a:r>
              <a:rPr lang="en-US" dirty="0" smtClean="0"/>
              <a:t>Multiply matrix with current vector to get field and gradients</a:t>
            </a:r>
          </a:p>
          <a:p>
            <a:endParaRPr lang="en-US" dirty="0"/>
          </a:p>
          <a:p>
            <a:r>
              <a:rPr lang="en-US" dirty="0" smtClean="0"/>
              <a:t>First 6 coils: Helmholtz coils (</a:t>
            </a:r>
            <a:r>
              <a:rPr lang="en-US" dirty="0" err="1" smtClean="0"/>
              <a:t>HeHo’s</a:t>
            </a:r>
            <a:r>
              <a:rPr lang="en-US" dirty="0" smtClean="0"/>
              <a:t>) </a:t>
            </a:r>
          </a:p>
          <a:p>
            <a:pPr marL="182563" lvl="1"/>
            <a:r>
              <a:rPr lang="en-US" dirty="0" err="1"/>
              <a:t>Hx</a:t>
            </a:r>
            <a:r>
              <a:rPr lang="en-US" dirty="0"/>
              <a:t>: Field in x-direction</a:t>
            </a:r>
          </a:p>
          <a:p>
            <a:pPr marL="182563" lvl="1"/>
            <a:r>
              <a:rPr lang="en-US" dirty="0" err="1" smtClean="0"/>
              <a:t>Hy</a:t>
            </a:r>
            <a:r>
              <a:rPr lang="en-US" dirty="0" smtClean="0"/>
              <a:t>: </a:t>
            </a:r>
            <a:r>
              <a:rPr lang="en-US" dirty="0"/>
              <a:t>Field in </a:t>
            </a:r>
            <a:r>
              <a:rPr lang="en-US" dirty="0" smtClean="0"/>
              <a:t>y-direction</a:t>
            </a:r>
            <a:endParaRPr lang="en-US" dirty="0"/>
          </a:p>
          <a:p>
            <a:pPr marL="182563" lvl="1"/>
            <a:r>
              <a:rPr lang="en-US" dirty="0" smtClean="0"/>
              <a:t>Hz: </a:t>
            </a:r>
            <a:r>
              <a:rPr lang="en-US" dirty="0"/>
              <a:t>Field in </a:t>
            </a:r>
            <a:r>
              <a:rPr lang="en-US" dirty="0" smtClean="0"/>
              <a:t>z-direction 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63788" y="31769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6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HeHo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coils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175956" y="4383102"/>
            <a:ext cx="4968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only the 6 </a:t>
            </a:r>
            <a:r>
              <a:rPr lang="en-US" dirty="0" err="1" smtClean="0"/>
              <a:t>HeHo’s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Arbitrary field (strength and direction)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gradients  (forces) along </a:t>
            </a:r>
            <a:r>
              <a:rPr lang="en-US" dirty="0"/>
              <a:t>C</a:t>
            </a:r>
            <a:r>
              <a:rPr lang="en-US" dirty="0" smtClean="0"/>
              <a:t>oordinate axis </a:t>
            </a:r>
            <a:r>
              <a:rPr lang="en-US" dirty="0"/>
              <a:t>possible (∂</a:t>
            </a:r>
            <a:r>
              <a:rPr lang="en-US" dirty="0" err="1"/>
              <a:t>B</a:t>
            </a:r>
            <a:r>
              <a:rPr lang="en-US" baseline="-25000" dirty="0" err="1"/>
              <a:t>x</a:t>
            </a:r>
            <a:r>
              <a:rPr lang="en-US" dirty="0"/>
              <a:t>/∂x,  ∂</a:t>
            </a:r>
            <a:r>
              <a:rPr lang="en-US" dirty="0" smtClean="0"/>
              <a:t>B</a:t>
            </a:r>
            <a:r>
              <a:rPr lang="en-US" baseline="-25000" dirty="0" smtClean="0"/>
              <a:t>y</a:t>
            </a:r>
            <a:r>
              <a:rPr lang="en-US" dirty="0" smtClean="0"/>
              <a:t>/</a:t>
            </a:r>
            <a:r>
              <a:rPr lang="en-US" dirty="0"/>
              <a:t>∂y,  ∂</a:t>
            </a:r>
            <a:r>
              <a:rPr lang="en-US" dirty="0" err="1"/>
              <a:t>B</a:t>
            </a:r>
            <a:r>
              <a:rPr lang="en-US" baseline="-25000" dirty="0" err="1"/>
              <a:t>z</a:t>
            </a:r>
            <a:r>
              <a:rPr lang="en-US" dirty="0"/>
              <a:t>/∂</a:t>
            </a:r>
            <a:r>
              <a:rPr lang="en-US" dirty="0" smtClean="0"/>
              <a:t>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mixed-term gradients possible (physics)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2 independent gradients possible</a:t>
            </a:r>
          </a:p>
          <a:p>
            <a:r>
              <a:rPr lang="en-US" dirty="0"/>
              <a:t>         ∂</a:t>
            </a:r>
            <a:r>
              <a:rPr lang="en-US" dirty="0" err="1"/>
              <a:t>B</a:t>
            </a:r>
            <a:r>
              <a:rPr lang="en-US" baseline="-25000" dirty="0" err="1"/>
              <a:t>z</a:t>
            </a:r>
            <a:r>
              <a:rPr lang="en-US" dirty="0"/>
              <a:t>/∂</a:t>
            </a:r>
            <a:r>
              <a:rPr lang="en-US" dirty="0" smtClean="0"/>
              <a:t>z </a:t>
            </a:r>
            <a:r>
              <a:rPr lang="en-US" dirty="0"/>
              <a:t>= -∂</a:t>
            </a:r>
            <a:r>
              <a:rPr lang="en-US" dirty="0" err="1" smtClean="0"/>
              <a:t>B</a:t>
            </a:r>
            <a:r>
              <a:rPr lang="en-US" baseline="-25000" dirty="0" err="1" smtClean="0"/>
              <a:t>x</a:t>
            </a:r>
            <a:r>
              <a:rPr lang="en-US" dirty="0" smtClean="0"/>
              <a:t>/∂x </a:t>
            </a:r>
            <a:r>
              <a:rPr lang="en-US" dirty="0"/>
              <a:t>- ∂</a:t>
            </a:r>
            <a:r>
              <a:rPr lang="en-US" dirty="0" smtClean="0"/>
              <a:t>B</a:t>
            </a:r>
            <a:r>
              <a:rPr lang="en-US" baseline="-25000" dirty="0" smtClean="0"/>
              <a:t>y</a:t>
            </a:r>
            <a:r>
              <a:rPr lang="en-US" dirty="0" smtClean="0"/>
              <a:t>/∂y</a:t>
            </a:r>
            <a:endParaRPr lang="en-US" dirty="0"/>
          </a:p>
        </p:txBody>
      </p:sp>
      <p:sp>
        <p:nvSpPr>
          <p:cNvPr id="4" name="Geschweifte Klammer rechts 3"/>
          <p:cNvSpPr/>
          <p:nvPr/>
        </p:nvSpPr>
        <p:spPr>
          <a:xfrm rot="5400000">
            <a:off x="3185846" y="1682805"/>
            <a:ext cx="252028" cy="2952328"/>
          </a:xfrm>
          <a:prstGeom prst="rightBrace">
            <a:avLst>
              <a:gd name="adj1" fmla="val 41087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9"/>
          <p:cNvSpPr txBox="1"/>
          <p:nvPr/>
        </p:nvSpPr>
        <p:spPr>
          <a:xfrm>
            <a:off x="5940152" y="317697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gradient coils</a:t>
            </a:r>
          </a:p>
        </p:txBody>
      </p:sp>
      <p:sp>
        <p:nvSpPr>
          <p:cNvPr id="13" name="Geschweifte Klammer rechts 3"/>
          <p:cNvSpPr/>
          <p:nvPr/>
        </p:nvSpPr>
        <p:spPr>
          <a:xfrm rot="5400000">
            <a:off x="6624227" y="1268760"/>
            <a:ext cx="252029" cy="3780420"/>
          </a:xfrm>
          <a:prstGeom prst="rightBrace">
            <a:avLst>
              <a:gd name="adj1" fmla="val 41087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(3.3) </a:t>
            </a:r>
            <a:r>
              <a:rPr lang="en-US" dirty="0"/>
              <a:t>2A system, </a:t>
            </a:r>
            <a:r>
              <a:rPr lang="en-US" dirty="0" smtClean="0"/>
              <a:t>planning and basic data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71500" y="908720"/>
                <a:ext cx="81009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System derived from 14-coils plan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Realize only the 6 </a:t>
                </a:r>
                <a:r>
                  <a:rPr lang="en-US" dirty="0" err="1" smtClean="0"/>
                  <a:t>HeHo’s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Stick to 2A (have 2A current drivers, which can be controlled easily)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Max field: 1,6 </a:t>
                </a:r>
                <a:r>
                  <a:rPr lang="en-US" dirty="0" err="1" smtClean="0"/>
                  <a:t>mT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Experimental result: Rotor sticks often, follows badly the sinusoidal field.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Drill: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~ 0,17 N m / T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/>
                  <a:t>           =&gt;  T = 0,000255 N m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Gradients:  g ~ 40mT/m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1" dirty="0" smtClean="0"/>
                  <a:t>Scaling:</a:t>
                </a:r>
              </a:p>
              <a:p>
                <a:r>
                  <a:rPr lang="en-US" dirty="0" smtClean="0"/>
                  <a:t>A full-size system should have ~600 open bore.</a:t>
                </a:r>
              </a:p>
              <a:p>
                <a:r>
                  <a:rPr lang="en-US" dirty="0" smtClean="0"/>
                  <a:t>A 80mm system is ~1/8 in size.</a:t>
                </a:r>
              </a:p>
              <a:p>
                <a:r>
                  <a:rPr lang="en-US" dirty="0" smtClean="0"/>
                  <a:t>Fields in </a:t>
                </a:r>
                <a:r>
                  <a:rPr lang="en-US" dirty="0" err="1" smtClean="0"/>
                  <a:t>HeHo’s</a:t>
                </a:r>
                <a:r>
                  <a:rPr lang="en-US" dirty="0" smtClean="0"/>
                  <a:t>:         Scale 1/r   =&gt; Same fields         in center: ~12,5% current</a:t>
                </a:r>
              </a:p>
              <a:p>
                <a:r>
                  <a:rPr lang="en-US" dirty="0" smtClean="0"/>
                  <a:t>Gradients in </a:t>
                </a:r>
                <a:r>
                  <a:rPr lang="en-US" dirty="0" err="1" smtClean="0"/>
                  <a:t>HeHo’s</a:t>
                </a:r>
                <a:r>
                  <a:rPr lang="en-US" dirty="0" smtClean="0"/>
                  <a:t>:  Scale 1/r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  =&gt; </a:t>
                </a:r>
                <a:r>
                  <a:rPr lang="en-US" dirty="0"/>
                  <a:t>Same </a:t>
                </a:r>
                <a:r>
                  <a:rPr lang="en-US" dirty="0" smtClean="0"/>
                  <a:t>gradients in </a:t>
                </a:r>
                <a:r>
                  <a:rPr lang="en-US" dirty="0"/>
                  <a:t>center: ~</a:t>
                </a:r>
                <a:r>
                  <a:rPr lang="en-US" dirty="0" smtClean="0"/>
                  <a:t>1,6% current</a:t>
                </a:r>
              </a:p>
              <a:p>
                <a:endParaRPr lang="en-US" dirty="0" smtClean="0"/>
              </a:p>
              <a:p>
                <a:r>
                  <a:rPr lang="en-US" dirty="0" smtClean="0">
                    <a:solidFill>
                      <a:srgbClr val="0000FF"/>
                    </a:solidFill>
                  </a:rPr>
                  <a:t>Assume for a full size system 100A =&gt; 12,5A for fields and 1,6A for gradients !</a:t>
                </a:r>
              </a:p>
              <a:p>
                <a:r>
                  <a:rPr lang="en-US" dirty="0" smtClean="0"/>
                  <a:t>2A: No chance to “drill” since this needs field</a:t>
                </a: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" y="908720"/>
                <a:ext cx="8100900" cy="5355312"/>
              </a:xfrm>
              <a:prstGeom prst="rect">
                <a:avLst/>
              </a:prstGeom>
              <a:blipFill rotWithShape="1">
                <a:blip r:embed="rId3"/>
                <a:stretch>
                  <a:fillRect l="-677" t="-569" b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(3.4) First 2A Magnet System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34404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First 2A Magnet System</a:t>
            </a:r>
          </a:p>
          <a:p>
            <a:pPr marL="285750" lvl="1" indent="-285750">
              <a:buFontTx/>
              <a:buChar char="-"/>
            </a:pPr>
            <a:r>
              <a:rPr lang="en-US" sz="1600" dirty="0" smtClean="0"/>
              <a:t>Self bonding wire (</a:t>
            </a:r>
            <a:r>
              <a:rPr lang="en-US" sz="1600" dirty="0" err="1" smtClean="0"/>
              <a:t>Backlackdraht</a:t>
            </a:r>
            <a:r>
              <a:rPr lang="en-US" sz="1600" dirty="0" smtClean="0"/>
              <a:t>)</a:t>
            </a:r>
          </a:p>
          <a:p>
            <a:pPr marL="285750" lvl="1" indent="-285750">
              <a:buFontTx/>
              <a:buChar char="-"/>
            </a:pPr>
            <a:r>
              <a:rPr lang="en-US" sz="1600" dirty="0" smtClean="0"/>
              <a:t>Wire: Ø0,85 mm, 100 windings</a:t>
            </a:r>
          </a:p>
          <a:p>
            <a:pPr marL="285750" lvl="1" indent="-285750">
              <a:buFontTx/>
              <a:buChar char="-"/>
            </a:pPr>
            <a:r>
              <a:rPr lang="en-US" sz="1600" dirty="0" smtClean="0"/>
              <a:t>Mid of coil: 100mm x 100mm</a:t>
            </a:r>
          </a:p>
          <a:p>
            <a:pPr marL="285750" lvl="1" indent="-285750">
              <a:buFontTx/>
              <a:buChar char="-"/>
            </a:pPr>
            <a:r>
              <a:rPr lang="en-US" sz="1600" dirty="0" smtClean="0"/>
              <a:t>9mm x 9mm coil cross section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26" y="836712"/>
            <a:ext cx="5542132" cy="4156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2915011"/>
            <a:ext cx="5526174" cy="3456384"/>
          </a:xfrm>
          <a:prstGeom prst="rect">
            <a:avLst/>
          </a:prstGeom>
        </p:spPr>
      </p:pic>
      <p:pic>
        <p:nvPicPr>
          <p:cNvPr id="10242" name="Picture 2" descr="D:\MBrS\10_Mgce\10_MagSystem\32_PowerSupplies\05_TapasSdi\99_PicCOllect\20180624_102144_2Awinding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3212976"/>
            <a:ext cx="3367603" cy="31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79512" y="2924944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Mechanical layout coils-winder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(3.5) Conclusion 2A Magnet System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3564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de-DE" dirty="0" smtClean="0"/>
              <a:t>6 Coil 2A Magnet System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6 Helmholtz Coils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To control the coil current a PLC was used 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Maximal current 2A (due to the thermal load)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1,5 .. 1,6mT (</a:t>
            </a:r>
            <a:r>
              <a:rPr lang="en-US" sz="1400" dirty="0" smtClean="0"/>
              <a:t>lower than V-matrix due to imperfections</a:t>
            </a:r>
            <a:r>
              <a:rPr lang="en-US" dirty="0" smtClean="0"/>
              <a:t>)</a:t>
            </a:r>
          </a:p>
          <a:p>
            <a:pPr marL="285750" indent="-285750">
              <a:buFont typeface="Wingdings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Rotor sticks frequently</a:t>
            </a:r>
          </a:p>
          <a:p>
            <a:pPr marL="285750" indent="-285750">
              <a:buFont typeface="Wingdings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Torque too low</a:t>
            </a:r>
          </a:p>
          <a:p>
            <a:pPr marL="285750" indent="-285750">
              <a:buFont typeface="Wingdings"/>
              <a:buChar char="à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en-US" dirty="0" smtClean="0"/>
              <a:t>Build 15A 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064505"/>
            <a:ext cx="5174721" cy="5266383"/>
          </a:xfrm>
          <a:prstGeom prst="rect">
            <a:avLst/>
          </a:prstGeom>
        </p:spPr>
      </p:pic>
      <p:pic>
        <p:nvPicPr>
          <p:cNvPr id="1026" name="Picture 2" descr="D:\100_Arbeitspakete\NewCo\Tapas\ppt\Bilder\Handy_MB\20170922_145955_P002wo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 t="17194" r="1281" b="9824"/>
          <a:stretch/>
        </p:blipFill>
        <p:spPr bwMode="auto">
          <a:xfrm>
            <a:off x="-11041" y="4366013"/>
            <a:ext cx="3394909" cy="203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(4.1) 15A Coil planning and calculation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07504" y="764704"/>
            <a:ext cx="864096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Coil planning:</a:t>
            </a:r>
          </a:p>
          <a:p>
            <a:pPr marL="182563" lvl="1" indent="-182563">
              <a:buFontTx/>
              <a:buChar char="-"/>
            </a:pPr>
            <a:r>
              <a:rPr lang="en-US" dirty="0" smtClean="0"/>
              <a:t>Goal: 100mm x 100mm  “filament” in computation</a:t>
            </a:r>
          </a:p>
          <a:p>
            <a:pPr marL="182563" lvl="1" indent="-182563">
              <a:buFontTx/>
              <a:buChar char="-"/>
            </a:pPr>
            <a:r>
              <a:rPr lang="en-US" dirty="0" smtClean="0"/>
              <a:t>15A wire (~2mm diameter), 100 windings =&gt; 20x200 Cu “Thick =&gt; is one filament justified?</a:t>
            </a:r>
          </a:p>
          <a:p>
            <a:pPr marL="182563" lvl="1" indent="-182563">
              <a:buFontTx/>
              <a:buChar char="-"/>
            </a:pPr>
            <a:r>
              <a:rPr lang="en-US" dirty="0" smtClean="0"/>
              <a:t>Compare computation with 1 and 4 filaments  =&gt; marginal difference, one is OK</a:t>
            </a:r>
          </a:p>
          <a:p>
            <a:endParaRPr lang="en-US" sz="1600" dirty="0" smtClean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4329100"/>
            <a:ext cx="343401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1403648" y="5445224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B = 7,76mT </a:t>
            </a:r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4-wire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2240868"/>
            <a:ext cx="3420380" cy="200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feld 40"/>
          <p:cNvSpPr txBox="1"/>
          <p:nvPr/>
        </p:nvSpPr>
        <p:spPr>
          <a:xfrm>
            <a:off x="1331640" y="3392996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B = 7,74mT </a:t>
            </a:r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1-wire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663788" y="5886564"/>
            <a:ext cx="79208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feld 2047"/>
          <p:cNvSpPr txBox="1"/>
          <p:nvPr/>
        </p:nvSpPr>
        <p:spPr>
          <a:xfrm>
            <a:off x="2617185" y="58412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x [mm]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4" name="Gerade Verbindung mit Pfeil 63"/>
          <p:cNvCxnSpPr/>
          <p:nvPr/>
        </p:nvCxnSpPr>
        <p:spPr>
          <a:xfrm flipV="1">
            <a:off x="323528" y="4446404"/>
            <a:ext cx="0" cy="68407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/>
          <p:cNvSpPr txBox="1"/>
          <p:nvPr/>
        </p:nvSpPr>
        <p:spPr>
          <a:xfrm>
            <a:off x="287524" y="459042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baseline="-25000" dirty="0" err="1" smtClean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[mm]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31522"/>
            <a:ext cx="3168352" cy="4108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4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4934"/>
            <a:ext cx="4716524" cy="3537393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(4.2) 15A Coil Production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4428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Step </a:t>
            </a:r>
            <a:r>
              <a:rPr lang="en-US" dirty="0"/>
              <a:t>1 - </a:t>
            </a:r>
            <a:r>
              <a:rPr lang="en-US" dirty="0" smtClean="0"/>
              <a:t>Manufacturing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15A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Copper Wire Coils have to be glued, to maintain their shape after production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During production the 2mm diameter copper wire has to be bended and fixated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Drying process needs roughly 24h</a:t>
            </a:r>
          </a:p>
          <a:p>
            <a:endParaRPr lang="en-US" dirty="0" smtClean="0"/>
          </a:p>
        </p:txBody>
      </p:sp>
      <p:pic>
        <p:nvPicPr>
          <p:cNvPr id="4100" name="Picture 4" descr="D:\100_Arbeitspakete\NewCo\Tapas\ppt\Tapas\20180516_172930_DryLayer_WireGuid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45" y="823644"/>
            <a:ext cx="4629530" cy="354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100_Arbeitspakete\NewCo\Tapas\ppt\Tapas\20180516_173723_Wd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9" y="2853685"/>
            <a:ext cx="3555679" cy="351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0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(4.4) 15A Coil Production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4428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Step 2 – Final Steps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Wrap Coils with fiberglass fabric 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Placing frame components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Glue both components with coil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Drying process needs roughly </a:t>
            </a:r>
            <a:r>
              <a:rPr lang="en-US" dirty="0" smtClean="0"/>
              <a:t>24h again</a:t>
            </a:r>
            <a:endParaRPr lang="en-US" dirty="0"/>
          </a:p>
          <a:p>
            <a:pPr marL="285750" lvl="1" indent="-285750">
              <a:buFontTx/>
              <a:buChar char="-"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866180"/>
            <a:ext cx="4648572" cy="3486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10091"/>
            <a:ext cx="4644007" cy="3483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35300"/>
            <a:ext cx="3816424" cy="36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(4.3) 15A Coil – Technical Data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3069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/>
              <a:t>Technical Data of our 15A Coils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940 g copper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100 windings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L = 1,118mH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R = 220 </a:t>
            </a:r>
            <a:r>
              <a:rPr lang="de-DE" dirty="0" err="1" smtClean="0"/>
              <a:t>mOhm</a:t>
            </a: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Bore diameter 80x80</a:t>
            </a:r>
          </a:p>
        </p:txBody>
      </p:sp>
      <p:pic>
        <p:nvPicPr>
          <p:cNvPr id="5122" name="Picture 2" descr="D:\100_Arbeitspakete\NewCo\Tapas\ppt\Tapas\20180517_082629_CoilWeight_940p5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47384"/>
            <a:ext cx="6300192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" y="3120042"/>
            <a:ext cx="4326227" cy="324467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43508" y="5795972"/>
            <a:ext cx="3040384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Test of “</a:t>
            </a:r>
            <a:r>
              <a:rPr lang="en-US" dirty="0" err="1" smtClean="0"/>
              <a:t>CoilZero</a:t>
            </a:r>
            <a:r>
              <a:rPr lang="en-US" dirty="0" smtClean="0"/>
              <a:t>”, 440g, 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(4.5) New 15A Magnetic System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4032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New Magnetic System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6x940 g copper coils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Preliminary setup without frame</a:t>
            </a:r>
          </a:p>
          <a:p>
            <a:pPr marL="0" lvl="1"/>
            <a:endParaRPr lang="de-DE" dirty="0" smtClean="0"/>
          </a:p>
          <a:p>
            <a:pPr marL="0" lvl="1"/>
            <a:endParaRPr lang="de-DE" dirty="0"/>
          </a:p>
          <a:p>
            <a:pPr marL="0" lvl="1"/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Frame currently under construction</a:t>
            </a:r>
          </a:p>
          <a:p>
            <a:pPr marL="0" lvl="1"/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Will be finished soon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36712"/>
            <a:ext cx="4122458" cy="54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(5.1) Endoscope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feld 4"/>
          <p:cNvSpPr txBox="1"/>
          <p:nvPr/>
        </p:nvSpPr>
        <p:spPr>
          <a:xfrm>
            <a:off x="74845" y="979564"/>
            <a:ext cx="61533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Endoscope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Medical Endoscopes  base on two characteristics: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 smtClean="0"/>
              <a:t>Optical camera system taken from an arbitrary point inside  a patient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 smtClean="0"/>
              <a:t>Move the camera to such points by mechanical manipulating of a physical connection between it and patients exterior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Very </a:t>
            </a:r>
            <a:r>
              <a:rPr lang="en-US" dirty="0"/>
              <a:t>inconvenient for patients </a:t>
            </a:r>
            <a:r>
              <a:rPr lang="en-US" dirty="0" smtClean="0"/>
              <a:t>- Although </a:t>
            </a:r>
            <a:r>
              <a:rPr lang="en-US" dirty="0"/>
              <a:t>a great improvement over eventual alternative procedures, the application of especially </a:t>
            </a:r>
            <a:r>
              <a:rPr lang="en-US" dirty="0" err="1" smtClean="0"/>
              <a:t>gastroendoscopies</a:t>
            </a:r>
            <a:r>
              <a:rPr lang="en-US" dirty="0" smtClean="0"/>
              <a:t> </a:t>
            </a:r>
            <a:r>
              <a:rPr lang="en-US" dirty="0"/>
              <a:t>and colonoscopies is reported still as highly inconvenient for </a:t>
            </a:r>
            <a:r>
              <a:rPr lang="en-US" dirty="0" smtClean="0"/>
              <a:t>patients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8" y="4113340"/>
            <a:ext cx="3955720" cy="2225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540" y="5365665"/>
            <a:ext cx="4572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ability to mechanically operate in vivo and/or remove samples to the exterior is considered an important but nevertheless optional </a:t>
            </a:r>
            <a:r>
              <a:rPr lang="en-US" sz="1200" dirty="0" smtClean="0"/>
              <a:t>implementation </a:t>
            </a:r>
            <a:r>
              <a:rPr lang="en-US" sz="1200" dirty="0"/>
              <a:t>detail of currently marketed endoscopes. For our experiments we don't take it into consideration for the time being.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37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22215" y="-976463"/>
            <a:ext cx="5508611" cy="9134962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Contents: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08" y="785021"/>
            <a:ext cx="9144000" cy="569386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Motivation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/>
              <a:t>Introduction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Basic </a:t>
            </a:r>
            <a:r>
              <a:rPr lang="en-US" sz="1600" dirty="0" smtClean="0"/>
              <a:t>Principals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Forces and torques by </a:t>
            </a:r>
            <a:r>
              <a:rPr lang="en-US" sz="1600" dirty="0" smtClean="0"/>
              <a:t>magnets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err="1"/>
              <a:t>Biot</a:t>
            </a:r>
            <a:r>
              <a:rPr lang="en-US" sz="1600" dirty="0"/>
              <a:t>-Savart-law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2A Magnet System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concept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Building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Conclusion 2A Magnet System</a:t>
            </a:r>
            <a:endParaRPr lang="en-US" sz="1600" dirty="0" smtClean="0"/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The 15A Magnet System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Planning </a:t>
            </a:r>
            <a:r>
              <a:rPr lang="en-US" sz="1600" dirty="0"/>
              <a:t>and calculation </a:t>
            </a:r>
            <a:endParaRPr lang="en-US" sz="1600" dirty="0" smtClean="0"/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Coil Production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Mounting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Endoscope Components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Endoscope</a:t>
            </a:r>
            <a:endParaRPr lang="en-US" sz="1600" dirty="0"/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Drilling Endoscope</a:t>
            </a:r>
            <a:endParaRPr lang="en-US" sz="1600" dirty="0"/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Programming  and Experiments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Programming and Components</a:t>
            </a:r>
          </a:p>
          <a:p>
            <a:pPr marL="2171700" lvl="4" indent="-342900">
              <a:buFont typeface="+mj-lt"/>
              <a:buAutoNum type="arabicPeriod"/>
            </a:pPr>
            <a:r>
              <a:rPr lang="de-DE" sz="1600" dirty="0" smtClean="0"/>
              <a:t>Simple Rotation</a:t>
            </a:r>
          </a:p>
          <a:p>
            <a:pPr marL="2171700" lvl="4" indent="-342900">
              <a:buFont typeface="+mj-lt"/>
              <a:buAutoNum type="arabicPeriod"/>
            </a:pPr>
            <a:r>
              <a:rPr lang="de-DE" sz="1600" dirty="0" smtClean="0"/>
              <a:t>System Layout</a:t>
            </a:r>
          </a:p>
          <a:p>
            <a:pPr marL="2171700" lvl="4" indent="-342900">
              <a:buFont typeface="+mj-lt"/>
              <a:buAutoNum type="arabicPeriod"/>
            </a:pPr>
            <a:r>
              <a:rPr lang="de-DE" sz="1600" dirty="0" smtClean="0"/>
              <a:t>Software</a:t>
            </a:r>
            <a:endParaRPr lang="en-US" sz="1600" dirty="0" smtClean="0"/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Summary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7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67" y="2348880"/>
            <a:ext cx="4134013" cy="4001193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(5.2) Rotor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20</a:t>
            </a:fld>
            <a:endParaRPr lang="en-US" dirty="0"/>
          </a:p>
        </p:txBody>
      </p:sp>
      <p:sp useBgFill="1">
        <p:nvSpPr>
          <p:cNvPr id="7" name="TextBox 6"/>
          <p:cNvSpPr txBox="1"/>
          <p:nvPr/>
        </p:nvSpPr>
        <p:spPr>
          <a:xfrm>
            <a:off x="6264188" y="2670887"/>
            <a:ext cx="39604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</a:t>
            </a:r>
            <a:endParaRPr lang="en-US" dirty="0"/>
          </a:p>
        </p:txBody>
      </p:sp>
      <p:sp useBgFill="1">
        <p:nvSpPr>
          <p:cNvPr id="10" name="TextBox 9"/>
          <p:cNvSpPr txBox="1"/>
          <p:nvPr/>
        </p:nvSpPr>
        <p:spPr>
          <a:xfrm>
            <a:off x="7308304" y="4931876"/>
            <a:ext cx="39604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2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06326" y="4427820"/>
            <a:ext cx="0" cy="43204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62210" y="3104964"/>
            <a:ext cx="0" cy="468052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74845" y="908720"/>
            <a:ext cx="46051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Rotor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An </a:t>
            </a:r>
            <a:r>
              <a:rPr lang="en-US" dirty="0" err="1" smtClean="0"/>
              <a:t>magnetical</a:t>
            </a:r>
            <a:r>
              <a:rPr lang="en-US" dirty="0" smtClean="0"/>
              <a:t> object aligns itself with the homogenous but time variant B-field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The Magnetic Axis of the rotor needs to be orthogonal to the intended rotational axis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3D printed rotor head (1) to house magnets in a defined position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Standard Neodymium Magnet (2): </a:t>
            </a:r>
            <a:r>
              <a:rPr lang="en-US" dirty="0" err="1" smtClean="0"/>
              <a:t>NdFeB</a:t>
            </a:r>
            <a:r>
              <a:rPr lang="de-DE" dirty="0" smtClean="0"/>
              <a:t> </a:t>
            </a: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Axial magnetized round Magnets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Standard commercially available Magnet price: 2 – 5 EURO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25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(5.2) Rotor + Endoscope = Drilling Endoscope  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916832"/>
            <a:ext cx="5904656" cy="442849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4845" y="908720"/>
            <a:ext cx="31290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Drilling Endoscope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Magnetic field rotates 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Rotor head follows the field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Works like a </a:t>
            </a:r>
            <a:r>
              <a:rPr lang="en-US" dirty="0"/>
              <a:t>propeller </a:t>
            </a:r>
            <a:r>
              <a:rPr lang="en-US" dirty="0" smtClean="0"/>
              <a:t>producing </a:t>
            </a:r>
            <a:r>
              <a:rPr lang="en-US" dirty="0"/>
              <a:t>propulsion </a:t>
            </a:r>
          </a:p>
          <a:p>
            <a:pPr marL="285750" lvl="1" indent="-285750">
              <a:buFontTx/>
              <a:buChar char="-"/>
            </a:pP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Bearing </a:t>
            </a:r>
            <a:r>
              <a:rPr lang="en-US" dirty="0"/>
              <a:t>between Rotor and Endoscope</a:t>
            </a:r>
          </a:p>
          <a:p>
            <a:pPr marL="285750" lvl="1" indent="-285750">
              <a:buFontTx/>
              <a:buChar char="-"/>
            </a:pPr>
            <a:endParaRPr lang="de-DE" dirty="0"/>
          </a:p>
          <a:p>
            <a:pPr marL="285750" lvl="1" indent="-285750">
              <a:buFontTx/>
              <a:buChar char="-"/>
            </a:pPr>
            <a:r>
              <a:rPr lang="en-US" dirty="0" smtClean="0"/>
              <a:t>Standard USB-Endoscope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Light can be controlled with the integrated </a:t>
            </a:r>
            <a:r>
              <a:rPr lang="en-US" dirty="0" smtClean="0"/>
              <a:t>LEDs</a:t>
            </a:r>
            <a:endParaRPr lang="en-US" dirty="0"/>
          </a:p>
          <a:p>
            <a:pPr marL="285750" lvl="1" indent="-285750">
              <a:buFontTx/>
              <a:buChar char="-"/>
            </a:pPr>
            <a:r>
              <a:rPr lang="en-US" dirty="0"/>
              <a:t>USB – Universal connection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OS independent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Resolution: VGA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Price: 10 – 15 </a:t>
            </a:r>
            <a:r>
              <a:rPr lang="en-US" dirty="0" smtClean="0"/>
              <a:t>EURO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82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(6.1) </a:t>
            </a:r>
            <a:r>
              <a:rPr lang="en-US" dirty="0" err="1"/>
              <a:t>MOMo</a:t>
            </a:r>
            <a:r>
              <a:rPr lang="en-US" dirty="0"/>
              <a:t> Programming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28443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Tapas programming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Communication between the TAPAS boards via SPI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Piggy-pack on </a:t>
            </a:r>
            <a:r>
              <a:rPr lang="en-US" dirty="0" err="1" smtClean="0"/>
              <a:t>motorware</a:t>
            </a: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Controlled by one raspy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Control loop </a:t>
            </a:r>
          </a:p>
          <a:p>
            <a:pPr marL="285750" lvl="1" indent="-285750">
              <a:buFontTx/>
              <a:buChar char="-"/>
            </a:pP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DC-BUS Current, Voltage Board temp. Error Status, Digital IN </a:t>
            </a:r>
          </a:p>
          <a:p>
            <a:pPr marL="285750" lvl="1" indent="-285750">
              <a:buFontTx/>
              <a:buChar char="-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1026" name="Picture 2" descr="D:\100_Arbeitspakete\NewCo\Tapas\ppt\Tapas\20180510_120000_Tapa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249" y="1772816"/>
            <a:ext cx="6156176" cy="46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4" y="800708"/>
            <a:ext cx="3924436" cy="2943327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(6.2) </a:t>
            </a:r>
            <a:r>
              <a:rPr lang="en-US" dirty="0" err="1" smtClean="0"/>
              <a:t>MOMo</a:t>
            </a:r>
            <a:r>
              <a:rPr lang="en-US" dirty="0" smtClean="0"/>
              <a:t> Components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4680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de-DE" dirty="0" err="1" smtClean="0"/>
              <a:t>MOMo</a:t>
            </a:r>
            <a:r>
              <a:rPr lang="de-DE" dirty="0" smtClean="0"/>
              <a:t> Components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A) Fluke Multimeter –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measurement</a:t>
            </a:r>
            <a:endParaRPr lang="de-DE" dirty="0" smtClean="0"/>
          </a:p>
          <a:p>
            <a:pPr marL="285750" lvl="1" indent="-285750">
              <a:buFontTx/>
              <a:buChar char="-"/>
            </a:pPr>
            <a:r>
              <a:rPr lang="de-DE" dirty="0" smtClean="0"/>
              <a:t>B) Tapas Boards </a:t>
            </a:r>
            <a:r>
              <a:rPr lang="en-US" dirty="0" smtClean="0"/>
              <a:t>providing controlled current 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C) TAPAS </a:t>
            </a:r>
            <a:r>
              <a:rPr lang="de-DE" dirty="0" err="1" smtClean="0"/>
              <a:t>Programmer</a:t>
            </a:r>
            <a:endParaRPr lang="de-DE" dirty="0" smtClean="0"/>
          </a:p>
          <a:p>
            <a:pPr marL="285750" lvl="1" indent="-285750">
              <a:buFontTx/>
              <a:buChar char="-"/>
            </a:pPr>
            <a:r>
              <a:rPr lang="de-DE" dirty="0" smtClean="0"/>
              <a:t>D) </a:t>
            </a:r>
            <a:r>
              <a:rPr lang="de-DE" dirty="0"/>
              <a:t>Coil (</a:t>
            </a:r>
            <a:r>
              <a:rPr lang="de-DE" dirty="0" err="1"/>
              <a:t>here</a:t>
            </a:r>
            <a:r>
              <a:rPr lang="de-DE" dirty="0"/>
              <a:t>: „</a:t>
            </a:r>
            <a:r>
              <a:rPr lang="de-DE" dirty="0" err="1"/>
              <a:t>CoilZero</a:t>
            </a:r>
            <a:r>
              <a:rPr lang="de-DE" dirty="0"/>
              <a:t>“, 440g</a:t>
            </a:r>
            <a:r>
              <a:rPr lang="de-DE" dirty="0" smtClean="0"/>
              <a:t>)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E) </a:t>
            </a:r>
            <a:r>
              <a:rPr lang="en-US" dirty="0" smtClean="0"/>
              <a:t>Magnet used as probe</a:t>
            </a:r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7620"/>
            <a:ext cx="5172797" cy="2486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28" y="3244376"/>
            <a:ext cx="4176464" cy="31323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3204" y="4987669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83364" y="5229200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9448" y="5399928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7013" y="1340768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9128" y="2015552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041156" y="2204864"/>
            <a:ext cx="1005857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920372" y="4761148"/>
            <a:ext cx="0" cy="43204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676456" y="4941168"/>
            <a:ext cx="0" cy="43204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(6.3) </a:t>
            </a:r>
            <a:r>
              <a:rPr lang="en-US" dirty="0" err="1" smtClean="0"/>
              <a:t>MOMo</a:t>
            </a:r>
            <a:r>
              <a:rPr lang="en-US" dirty="0" smtClean="0"/>
              <a:t> Simple Rotation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54366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Tx/>
              <a:buChar char="-"/>
            </a:pPr>
            <a:r>
              <a:rPr lang="en-US" dirty="0" smtClean="0"/>
              <a:t>With one coil the magnetic field is inverted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„Drilling“ Endoscope turns (speed and angle can’t be controlled with one coil. </a:t>
            </a:r>
          </a:p>
          <a:p>
            <a:pPr marL="285750" lvl="1" indent="-285750">
              <a:buFontTx/>
              <a:buChar char="-"/>
            </a:pP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TAPAS H-bridge is used to invert coil current </a:t>
            </a:r>
          </a:p>
          <a:p>
            <a:pPr marL="285750" lvl="1" indent="-285750">
              <a:buFontTx/>
              <a:buChar char="-"/>
            </a:pPr>
            <a:endParaRPr lang="de-DE" dirty="0"/>
          </a:p>
          <a:p>
            <a:pPr marL="285750" lvl="1" indent="-285750">
              <a:buFontTx/>
              <a:buChar char="-"/>
            </a:pPr>
            <a:endParaRPr lang="de-DE" dirty="0" smtClean="0"/>
          </a:p>
          <a:p>
            <a:pPr marL="285750" lvl="1" indent="-285750">
              <a:buFont typeface="Wingdings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See attached video.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672916"/>
            <a:ext cx="4812027" cy="360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(6.4) </a:t>
            </a:r>
            <a:r>
              <a:rPr lang="en-US" dirty="0" err="1" smtClean="0"/>
              <a:t>MOMo</a:t>
            </a:r>
            <a:r>
              <a:rPr lang="en-US" dirty="0" smtClean="0"/>
              <a:t> Layout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69627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 smtClean="0"/>
              <a:t>MOMo</a:t>
            </a:r>
            <a:r>
              <a:rPr lang="en-US" dirty="0" smtClean="0"/>
              <a:t> Layout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A Raspberry Pi acting as SPI master to multiple TAPAS slaves. 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Each TAPAS slave act itself as master for more TAPAS slaves as desired.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Each TAPAS controls current output to only one coil (as of now).</a:t>
            </a:r>
          </a:p>
          <a:p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74676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4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(6.5) </a:t>
            </a:r>
            <a:r>
              <a:rPr lang="en-US" dirty="0" err="1" smtClean="0"/>
              <a:t>MOMo</a:t>
            </a:r>
            <a:r>
              <a:rPr lang="en-US" dirty="0" smtClean="0"/>
              <a:t> Software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68403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 smtClean="0"/>
              <a:t>MOMo</a:t>
            </a:r>
            <a:r>
              <a:rPr lang="en-US" dirty="0" smtClean="0"/>
              <a:t> – </a:t>
            </a:r>
            <a:r>
              <a:rPr lang="en-US" dirty="0" err="1" smtClean="0"/>
              <a:t>Tkinker</a:t>
            </a:r>
            <a:r>
              <a:rPr lang="en-US" dirty="0" smtClean="0"/>
              <a:t> GUI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Control of each TAPAS Board with sliders in a Python </a:t>
            </a:r>
            <a:r>
              <a:rPr lang="en-US" dirty="0" err="1" smtClean="0"/>
              <a:t>Tkinker</a:t>
            </a:r>
            <a:r>
              <a:rPr lang="en-US" dirty="0" smtClean="0"/>
              <a:t> GUI (A)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One can set the current or rotate the B field</a:t>
            </a:r>
          </a:p>
          <a:p>
            <a:endParaRPr lang="de-DE" dirty="0" smtClean="0"/>
          </a:p>
          <a:p>
            <a:r>
              <a:rPr lang="en-US" dirty="0" smtClean="0"/>
              <a:t>USB-Endoscope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Read-out via Windows driver (B)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77" y="2276872"/>
            <a:ext cx="5112868" cy="4077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5463" y="3505199"/>
            <a:ext cx="3255709" cy="2441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4028" y="3098235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516" y="3931862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708"/>
            <a:ext cx="9144000" cy="5544616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(7.1) </a:t>
            </a:r>
            <a:r>
              <a:rPr lang="en-US" dirty="0" smtClean="0"/>
              <a:t>Summary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9072500" cy="535531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Introduction: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Theory how to move magnetic objects.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Construction of a 2A Magnet System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New 15A Manget </a:t>
            </a:r>
            <a:r>
              <a:rPr lang="en-US" dirty="0" smtClean="0"/>
              <a:t>System with sufficient Torque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Drilling </a:t>
            </a:r>
            <a:r>
              <a:rPr lang="en-US" dirty="0" smtClean="0"/>
              <a:t>Endoscope</a:t>
            </a:r>
            <a:r>
              <a:rPr lang="de-DE" dirty="0" smtClean="0"/>
              <a:t> (Rotor, USB </a:t>
            </a:r>
            <a:r>
              <a:rPr lang="en-US" dirty="0" smtClean="0"/>
              <a:t>Endoscope</a:t>
            </a:r>
            <a:r>
              <a:rPr lang="de-DE" dirty="0" smtClean="0"/>
              <a:t>)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Simple 4 Coil System</a:t>
            </a:r>
          </a:p>
          <a:p>
            <a:pPr marL="0" lvl="1"/>
            <a:endParaRPr lang="de-DE" dirty="0" smtClean="0"/>
          </a:p>
          <a:p>
            <a:pPr marL="0" lvl="1"/>
            <a:r>
              <a:rPr lang="en-US" dirty="0" smtClean="0"/>
              <a:t>Summary</a:t>
            </a:r>
            <a:r>
              <a:rPr lang="en-U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Component are available and tested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2A Coils have been produced and tested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15A Coils have been produced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New Powerful 15A Helmholtz Coil System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New TAPAS firmware is in work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Intended Experiments simple rotation and USB camera successful</a:t>
            </a:r>
          </a:p>
          <a:p>
            <a:pPr marL="0" lvl="1"/>
            <a:endParaRPr lang="en-US" dirty="0" smtClean="0"/>
          </a:p>
          <a:p>
            <a:pPr marL="0" lvl="1"/>
            <a:r>
              <a:rPr lang="en-US" dirty="0" smtClean="0"/>
              <a:t>Outlook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3 </a:t>
            </a:r>
            <a:r>
              <a:rPr lang="en-US" dirty="0"/>
              <a:t>axis </a:t>
            </a:r>
            <a:r>
              <a:rPr lang="en-US" dirty="0" smtClean="0"/>
              <a:t>rotation with a 6 Coils Helmholtz System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de-DE" dirty="0" smtClean="0"/>
              <a:t>Impulse </a:t>
            </a:r>
            <a:r>
              <a:rPr lang="en-US" dirty="0" smtClean="0"/>
              <a:t>Drill through a water hose 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" y="831374"/>
            <a:ext cx="9145591" cy="548242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0" y="831374"/>
            <a:ext cx="9144508" cy="5509200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marL="0" lvl="1"/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3486150" lvl="7" indent="-285750">
              <a:buFontTx/>
              <a:buChar char="-"/>
            </a:pPr>
            <a:endParaRPr lang="de-DE" sz="4000" dirty="0" smtClean="0"/>
          </a:p>
          <a:p>
            <a:pPr marL="3486150" lvl="7" indent="-285750">
              <a:buFontTx/>
              <a:buChar char="-"/>
            </a:pPr>
            <a:r>
              <a:rPr lang="de-DE" sz="4000" dirty="0" smtClean="0"/>
              <a:t>Dr. Martin Bräuer</a:t>
            </a:r>
          </a:p>
          <a:p>
            <a:pPr marL="3486150" lvl="7" indent="-285750">
              <a:buFontTx/>
              <a:buChar char="-"/>
            </a:pPr>
            <a:r>
              <a:rPr lang="de-DE" sz="4000" dirty="0" smtClean="0"/>
              <a:t>Dr. Asim Araz</a:t>
            </a:r>
          </a:p>
          <a:p>
            <a:pPr marL="3486150" lvl="7" indent="-285750">
              <a:buFontTx/>
              <a:buChar char="-"/>
            </a:pPr>
            <a:r>
              <a:rPr lang="de-DE" sz="4000" dirty="0" smtClean="0"/>
              <a:t>Klaus </a:t>
            </a:r>
            <a:r>
              <a:rPr lang="de-DE" sz="4000" dirty="0" err="1" smtClean="0"/>
              <a:t>Hörcher</a:t>
            </a:r>
            <a:endParaRPr lang="de-DE" sz="4000" dirty="0" smtClean="0"/>
          </a:p>
          <a:p>
            <a:pPr marL="3486150" lvl="7" indent="-285750">
              <a:buFontTx/>
              <a:buChar char="-"/>
            </a:pPr>
            <a:r>
              <a:rPr lang="de-DE" sz="4000" dirty="0" smtClean="0"/>
              <a:t>Andreas Henne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sz="1600" dirty="0" smtClean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 smtClean="0"/>
          </a:p>
          <a:p>
            <a:pPr marL="285750" indent="-285750">
              <a:buFontTx/>
              <a:buChar char="-"/>
            </a:pPr>
            <a:endParaRPr lang="de-DE" sz="1600" dirty="0" smtClean="0"/>
          </a:p>
          <a:p>
            <a:endParaRPr lang="en-US" sz="1600" dirty="0" smtClean="0"/>
          </a:p>
        </p:txBody>
      </p:sp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altLang="en-US" dirty="0"/>
              <a:t>Thank you for your attention</a:t>
            </a:r>
            <a:r>
              <a:rPr lang="en-US" altLang="en-US" dirty="0" smtClean="0"/>
              <a:t>!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708"/>
            <a:ext cx="9143998" cy="5539824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(1) Motivation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5976664" cy="535531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Experiments and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Steering of “capsules” shown by Siemens Healthcare ~2010 in clinical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shown: </a:t>
            </a:r>
            <a:r>
              <a:rPr lang="en-US" b="1" dirty="0" smtClean="0">
                <a:solidFill>
                  <a:srgbClr val="0000FF"/>
                </a:solidFill>
              </a:rPr>
              <a:t>Is a “drill” system feasible?</a:t>
            </a:r>
            <a:endParaRPr lang="en-US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Idea:</a:t>
            </a:r>
            <a:r>
              <a:rPr lang="en-US" dirty="0" smtClean="0"/>
              <a:t> Work on a simple coil set to demonstrate “drill”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Enabler:</a:t>
            </a:r>
            <a:r>
              <a:rPr lang="en-US" dirty="0" smtClean="0"/>
              <a:t> Today we have access to cheap USB Endoscopes (~20€), no need to get/ manufacture “capsules”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3314328"/>
            <a:ext cx="5580110" cy="30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(2.1) Introduction of Basic Principals 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4845" y="908720"/>
            <a:ext cx="85013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/>
              <a:t>Magnet System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This device will rotate as a synchro-motor if the outer coils generate a sinusoidal field</a:t>
            </a:r>
            <a:r>
              <a:rPr lang="en-US" dirty="0" smtClean="0"/>
              <a:t>.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Apply </a:t>
            </a:r>
            <a:r>
              <a:rPr lang="en-US" dirty="0" err="1" smtClean="0"/>
              <a:t>magnetical</a:t>
            </a:r>
            <a:r>
              <a:rPr lang="en-US" dirty="0" smtClean="0"/>
              <a:t> force to an object instead of a rotor</a:t>
            </a:r>
            <a:endParaRPr lang="en-US" dirty="0" smtClean="0">
              <a:solidFill>
                <a:srgbClr val="FF0000"/>
              </a:solidFill>
            </a:endParaRPr>
          </a:p>
          <a:p>
            <a:pPr marL="285750" lvl="1" indent="-285750">
              <a:buFontTx/>
              <a:buChar char="-"/>
            </a:pPr>
            <a:r>
              <a:rPr lang="en-US" dirty="0"/>
              <a:t>Rotation of the magnetic field 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4 Helmholtz </a:t>
            </a:r>
            <a:r>
              <a:rPr lang="de-DE" dirty="0"/>
              <a:t>C</a:t>
            </a:r>
            <a:r>
              <a:rPr lang="de-DE" dirty="0" smtClean="0"/>
              <a:t>oil </a:t>
            </a:r>
            <a:r>
              <a:rPr lang="en-US" dirty="0" smtClean="0"/>
              <a:t>System are used as stator</a:t>
            </a:r>
          </a:p>
          <a:p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4968044" y="2276872"/>
            <a:ext cx="3564396" cy="3348372"/>
            <a:chOff x="4968044" y="2672916"/>
            <a:chExt cx="1692188" cy="1692188"/>
          </a:xfrm>
        </p:grpSpPr>
        <p:sp>
          <p:nvSpPr>
            <p:cNvPr id="6" name="Rectangle 5"/>
            <p:cNvSpPr/>
            <p:nvPr/>
          </p:nvSpPr>
          <p:spPr>
            <a:xfrm>
              <a:off x="5148064" y="2672916"/>
              <a:ext cx="1332148" cy="14401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48064" y="4221088"/>
              <a:ext cx="1332148" cy="14401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373978" y="3447003"/>
              <a:ext cx="1332148" cy="14401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922150" y="3447002"/>
              <a:ext cx="1332148" cy="14401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0181" y="26636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B-Field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5400000" flipH="1" flipV="1">
            <a:off x="6102587" y="3538006"/>
            <a:ext cx="1170132" cy="826104"/>
          </a:xfrm>
          <a:prstGeom prst="blockArc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lowchart: Merge 18"/>
          <p:cNvSpPr/>
          <p:nvPr/>
        </p:nvSpPr>
        <p:spPr>
          <a:xfrm rot="16200000">
            <a:off x="6637069" y="4305935"/>
            <a:ext cx="361781" cy="260609"/>
          </a:xfrm>
          <a:prstGeom prst="flowChartMer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841140" y="3401998"/>
            <a:ext cx="1818203" cy="1098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699756" y="3900574"/>
            <a:ext cx="100971" cy="1009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03696" y="3766394"/>
            <a:ext cx="432048" cy="36933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</a:lstStyle>
          <a:p>
            <a:r>
              <a:rPr lang="de-DE" dirty="0"/>
              <a:t>X1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64739" y="3766394"/>
            <a:ext cx="432048" cy="36933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</a:lstStyle>
          <a:p>
            <a:r>
              <a:rPr lang="de-DE" dirty="0"/>
              <a:t>X2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1629" y="5298094"/>
            <a:ext cx="432048" cy="36933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</a:lstStyle>
          <a:p>
            <a:r>
              <a:rPr lang="de-DE" dirty="0"/>
              <a:t>Y1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34218" y="2234690"/>
            <a:ext cx="432048" cy="36933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Y</a:t>
            </a:r>
            <a:r>
              <a:rPr lang="de-DE" dirty="0"/>
              <a:t>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468272"/>
            <a:ext cx="3816424" cy="28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(2.2) Intermezzo: “Helmholtz coils”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71500" y="836712"/>
            <a:ext cx="46085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Classical physics demonstrators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Well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direction in coils: </a:t>
            </a:r>
            <a:r>
              <a:rPr lang="en-US" dirty="0" smtClean="0"/>
              <a:t>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homogenous fields on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need for </a:t>
            </a:r>
            <a:r>
              <a:rPr lang="en-US" dirty="0" err="1" smtClean="0"/>
              <a:t>numerics</a:t>
            </a:r>
            <a:r>
              <a:rPr lang="en-US" dirty="0" smtClean="0"/>
              <a:t>: Can be understood analytically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Field:   proportional   I*N/R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0" y="6273316"/>
            <a:ext cx="530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Literature: </a:t>
            </a:r>
            <a:r>
              <a:rPr lang="en-US" sz="1100" dirty="0" smtClean="0">
                <a:solidFill>
                  <a:schemeClr val="bg1"/>
                </a:solidFill>
              </a:rPr>
              <a:t>German Wikipedia, Keyword “Helmholtz –</a:t>
            </a:r>
            <a:r>
              <a:rPr lang="en-US" sz="1100" dirty="0" err="1" smtClean="0">
                <a:solidFill>
                  <a:schemeClr val="bg1"/>
                </a:solidFill>
              </a:rPr>
              <a:t>Spule</a:t>
            </a:r>
            <a:r>
              <a:rPr lang="en-US" sz="1100" dirty="0" smtClean="0">
                <a:solidFill>
                  <a:schemeClr val="bg1"/>
                </a:solidFill>
              </a:rPr>
              <a:t>”, visited on 22.06.2018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0" y="800708"/>
            <a:ext cx="20955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2246573"/>
            <a:ext cx="27241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122156" y="3275692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 </a:t>
            </a:r>
            <a:r>
              <a:rPr lang="en-US" dirty="0">
                <a:solidFill>
                  <a:srgbClr val="0000FF"/>
                </a:solidFill>
              </a:rPr>
              <a:t>[mm], I [A</a:t>
            </a:r>
            <a:r>
              <a:rPr lang="en-US" dirty="0" smtClean="0">
                <a:solidFill>
                  <a:srgbClr val="0000FF"/>
                </a:solidFill>
              </a:rPr>
              <a:t>]:    </a:t>
            </a:r>
            <a:r>
              <a:rPr lang="en-US" b="1" dirty="0" smtClean="0">
                <a:solidFill>
                  <a:srgbClr val="0000FF"/>
                </a:solidFill>
              </a:rPr>
              <a:t>B[</a:t>
            </a:r>
            <a:r>
              <a:rPr lang="en-US" b="1" dirty="0" err="1" smtClean="0">
                <a:solidFill>
                  <a:srgbClr val="0000FF"/>
                </a:solidFill>
              </a:rPr>
              <a:t>mT</a:t>
            </a:r>
            <a:r>
              <a:rPr lang="en-US" b="1" dirty="0">
                <a:solidFill>
                  <a:srgbClr val="0000FF"/>
                </a:solidFill>
              </a:rPr>
              <a:t>] = 0,9 * </a:t>
            </a:r>
            <a:r>
              <a:rPr lang="en-US" b="1" dirty="0" smtClean="0">
                <a:solidFill>
                  <a:srgbClr val="0000FF"/>
                </a:solidFill>
              </a:rPr>
              <a:t>2* I </a:t>
            </a:r>
            <a:r>
              <a:rPr lang="en-US" b="1" dirty="0">
                <a:solidFill>
                  <a:srgbClr val="0000FF"/>
                </a:solidFill>
              </a:rPr>
              <a:t>* N / </a:t>
            </a:r>
            <a:r>
              <a:rPr lang="en-US" b="1" dirty="0" smtClean="0">
                <a:solidFill>
                  <a:srgbClr val="0000FF"/>
                </a:solidFill>
              </a:rPr>
              <a:t>R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9" name="Picture 11" descr="https://upload.wikimedia.org/wikipedia/commons/6/6e/Magnetfeld-Helmholtzspul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3681028"/>
            <a:ext cx="42672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/>
          <p:cNvSpPr txBox="1"/>
          <p:nvPr/>
        </p:nvSpPr>
        <p:spPr>
          <a:xfrm>
            <a:off x="1691680" y="5697252"/>
            <a:ext cx="25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field lines of a Helmholtz  </a:t>
            </a:r>
            <a:r>
              <a:rPr lang="en-US" dirty="0"/>
              <a:t>c</a:t>
            </a:r>
            <a:r>
              <a:rPr lang="en-US" dirty="0" smtClean="0"/>
              <a:t>oil</a:t>
            </a:r>
          </a:p>
        </p:txBody>
      </p:sp>
      <p:grpSp>
        <p:nvGrpSpPr>
          <p:cNvPr id="21" name="Gruppieren 20"/>
          <p:cNvGrpSpPr/>
          <p:nvPr/>
        </p:nvGrpSpPr>
        <p:grpSpPr>
          <a:xfrm>
            <a:off x="6876256" y="2672916"/>
            <a:ext cx="360040" cy="432048"/>
            <a:chOff x="5904148" y="2132856"/>
            <a:chExt cx="360040" cy="432048"/>
          </a:xfrm>
        </p:grpSpPr>
        <p:sp>
          <p:nvSpPr>
            <p:cNvPr id="22" name="Textfeld 21"/>
            <p:cNvSpPr txBox="1"/>
            <p:nvPr/>
          </p:nvSpPr>
          <p:spPr>
            <a:xfrm>
              <a:off x="5904148" y="2132856"/>
              <a:ext cx="2423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Gerade Verbindung mit Pfeil 22"/>
            <p:cNvCxnSpPr/>
            <p:nvPr/>
          </p:nvCxnSpPr>
          <p:spPr>
            <a:xfrm flipV="1">
              <a:off x="5904148" y="2384884"/>
              <a:ext cx="360040" cy="1800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/>
          <p:cNvGrpSpPr/>
          <p:nvPr/>
        </p:nvGrpSpPr>
        <p:grpSpPr>
          <a:xfrm>
            <a:off x="7663316" y="2636912"/>
            <a:ext cx="509084" cy="459668"/>
            <a:chOff x="5710716" y="2132856"/>
            <a:chExt cx="509084" cy="459668"/>
          </a:xfrm>
        </p:grpSpPr>
        <p:sp>
          <p:nvSpPr>
            <p:cNvPr id="26" name="Textfeld 25"/>
            <p:cNvSpPr txBox="1"/>
            <p:nvPr/>
          </p:nvSpPr>
          <p:spPr>
            <a:xfrm>
              <a:off x="5710716" y="2132856"/>
              <a:ext cx="401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   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Gerade Verbindung mit Pfeil 26"/>
            <p:cNvCxnSpPr/>
            <p:nvPr/>
          </p:nvCxnSpPr>
          <p:spPr>
            <a:xfrm flipV="1">
              <a:off x="5859760" y="2412504"/>
              <a:ext cx="360040" cy="18002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7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(2.3) Intermezzo: “Anti Helmholtz” or “Maxwell” coils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0" y="6273316"/>
            <a:ext cx="530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Literature: </a:t>
            </a:r>
            <a:r>
              <a:rPr lang="en-US" sz="1100" dirty="0" smtClean="0">
                <a:solidFill>
                  <a:schemeClr val="bg1"/>
                </a:solidFill>
              </a:rPr>
              <a:t>German Wikipedia, Keyword “Helmholtz –</a:t>
            </a:r>
            <a:r>
              <a:rPr lang="en-US" sz="1100" dirty="0" err="1" smtClean="0">
                <a:solidFill>
                  <a:schemeClr val="bg1"/>
                </a:solidFill>
              </a:rPr>
              <a:t>Spule</a:t>
            </a:r>
            <a:r>
              <a:rPr lang="en-US" sz="1100" dirty="0" smtClean="0">
                <a:solidFill>
                  <a:schemeClr val="bg1"/>
                </a:solidFill>
              </a:rPr>
              <a:t>”, visited on 22.06.2018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0" y="800708"/>
            <a:ext cx="20955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19"/>
          <p:cNvSpPr txBox="1"/>
          <p:nvPr/>
        </p:nvSpPr>
        <p:spPr>
          <a:xfrm>
            <a:off x="1691680" y="5697252"/>
            <a:ext cx="25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field lines of a Helmholtz  </a:t>
            </a:r>
            <a:r>
              <a:rPr lang="en-US" dirty="0"/>
              <a:t>c</a:t>
            </a:r>
            <a:r>
              <a:rPr lang="en-US" dirty="0" smtClean="0"/>
              <a:t>oil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3032956"/>
            <a:ext cx="5652628" cy="125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383868" y="5193196"/>
            <a:ext cx="429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 [mm], I [A]:   </a:t>
            </a:r>
            <a:r>
              <a:rPr lang="en-US" b="1" dirty="0" smtClean="0">
                <a:solidFill>
                  <a:srgbClr val="0000FF"/>
                </a:solidFill>
              </a:rPr>
              <a:t>g[</a:t>
            </a:r>
            <a:r>
              <a:rPr lang="en-US" b="1" dirty="0" err="1" smtClean="0">
                <a:solidFill>
                  <a:srgbClr val="0000FF"/>
                </a:solidFill>
              </a:rPr>
              <a:t>mT</a:t>
            </a:r>
            <a:r>
              <a:rPr lang="en-US" b="1" dirty="0" smtClean="0">
                <a:solidFill>
                  <a:srgbClr val="0000FF"/>
                </a:solidFill>
              </a:rPr>
              <a:t>/m] = 0,641 * I * N / R</a:t>
            </a:r>
            <a:r>
              <a:rPr lang="en-US" b="1" baseline="30000" dirty="0" smtClean="0">
                <a:solidFill>
                  <a:srgbClr val="0000FF"/>
                </a:solidFill>
              </a:rPr>
              <a:t>2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7" y="4437112"/>
            <a:ext cx="44386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71500" y="836712"/>
            <a:ext cx="4608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Helmholtz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Coil-coil distance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Current direction in coils: anti-parallel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linear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need for </a:t>
            </a:r>
            <a:r>
              <a:rPr lang="en-US" dirty="0" err="1" smtClean="0"/>
              <a:t>numerics</a:t>
            </a:r>
            <a:r>
              <a:rPr lang="en-US" dirty="0" smtClean="0"/>
              <a:t>: Can be understood analytically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Gradient:   proportional   I*N/R</a:t>
            </a:r>
            <a:r>
              <a:rPr lang="en-US" baseline="30000" dirty="0" smtClean="0"/>
              <a:t>2</a:t>
            </a:r>
            <a:r>
              <a:rPr lang="en-US" dirty="0" smtClean="0"/>
              <a:t>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308304" y="620688"/>
            <a:ext cx="113159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baseline="-25000" dirty="0" err="1" smtClean="0"/>
              <a:t>opt</a:t>
            </a:r>
            <a:r>
              <a:rPr lang="en-US" sz="1200" dirty="0" smtClean="0"/>
              <a:t> = </a:t>
            </a:r>
            <a:r>
              <a:rPr lang="en-US" sz="1200" dirty="0" err="1" smtClean="0"/>
              <a:t>sqrt</a:t>
            </a:r>
            <a:r>
              <a:rPr lang="en-US" sz="1200" dirty="0" smtClean="0"/>
              <a:t>(3)*R</a:t>
            </a:r>
            <a:endParaRPr lang="en-US" sz="1200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6876256" y="2672916"/>
            <a:ext cx="360040" cy="432048"/>
            <a:chOff x="5904148" y="2132856"/>
            <a:chExt cx="360040" cy="432048"/>
          </a:xfrm>
        </p:grpSpPr>
        <p:sp>
          <p:nvSpPr>
            <p:cNvPr id="8" name="Textfeld 7"/>
            <p:cNvSpPr txBox="1"/>
            <p:nvPr/>
          </p:nvSpPr>
          <p:spPr>
            <a:xfrm>
              <a:off x="5904148" y="2132856"/>
              <a:ext cx="2423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Gerade Verbindung mit Pfeil 6"/>
            <p:cNvCxnSpPr/>
            <p:nvPr/>
          </p:nvCxnSpPr>
          <p:spPr>
            <a:xfrm flipV="1">
              <a:off x="5904148" y="2384884"/>
              <a:ext cx="360040" cy="1800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/>
          <p:cNvGrpSpPr/>
          <p:nvPr/>
        </p:nvGrpSpPr>
        <p:grpSpPr>
          <a:xfrm>
            <a:off x="7663316" y="2636912"/>
            <a:ext cx="509084" cy="459668"/>
            <a:chOff x="5710716" y="2132856"/>
            <a:chExt cx="509084" cy="459668"/>
          </a:xfrm>
        </p:grpSpPr>
        <p:sp>
          <p:nvSpPr>
            <p:cNvPr id="22" name="Textfeld 21"/>
            <p:cNvSpPr txBox="1"/>
            <p:nvPr/>
          </p:nvSpPr>
          <p:spPr>
            <a:xfrm>
              <a:off x="5710716" y="2132856"/>
              <a:ext cx="401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   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Gerade Verbindung mit Pfeil 22"/>
            <p:cNvCxnSpPr/>
            <p:nvPr/>
          </p:nvCxnSpPr>
          <p:spPr>
            <a:xfrm flipV="1">
              <a:off x="5859760" y="2412504"/>
              <a:ext cx="360040" cy="18002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081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3761203"/>
            <a:ext cx="3456384" cy="85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(2.4) Forces and torques by magnets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71500" y="872716"/>
                <a:ext cx="4824536" cy="575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 a homogenous magnetic field, a permanent magnet, represented by its magnetic moment experiences a Torque:</a:t>
                </a:r>
              </a:p>
              <a:p>
                <a:endParaRPr lang="en-US" sz="1000" dirty="0" smtClean="0"/>
              </a:p>
              <a:p>
                <a:r>
                  <a:rPr lang="en-US" sz="1400" dirty="0" smtClean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e>
                    </m:acc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/>
                          </a:rPr>
                          <m:t>𝑚</m:t>
                        </m:r>
                      </m:e>
                    </m:acc>
                    <m:r>
                      <a:rPr lang="en-US" sz="1400" b="0" i="1" smtClean="0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acc>
                  </m:oMath>
                </a14:m>
                <a:endParaRPr lang="en-US" sz="1400" dirty="0" smtClean="0"/>
              </a:p>
              <a:p>
                <a:endParaRPr lang="en-US" sz="1000" dirty="0"/>
              </a:p>
              <a:p>
                <a:r>
                  <a:rPr lang="en-US" dirty="0" smtClean="0"/>
                  <a:t>Thus a magnetic moment will be aligned to have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 smtClean="0"/>
                  <a:t> parallel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If fields are not homogenous, the magnet experiences a force proportional to the gradient of the field: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If the field is homogenous, no forces do occur. In practice it is very difficult to realize perfect homogenous field over larger volumes. Thus forces due to inhomogeneity do always occur.</a:t>
                </a:r>
                <a:endParaRPr lang="en-US" dirty="0"/>
              </a:p>
              <a:p>
                <a:endParaRPr lang="en-US" sz="1000" dirty="0" smtClean="0"/>
              </a:p>
              <a:p>
                <a:r>
                  <a:rPr lang="en-US" dirty="0" smtClean="0"/>
                  <a:t>  =&gt; Magnet system: </a:t>
                </a:r>
              </a:p>
              <a:p>
                <a:r>
                  <a:rPr lang="en-US" dirty="0" smtClean="0"/>
                  <a:t>       Generates  Torque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vectors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" y="872716"/>
                <a:ext cx="4824536" cy="5756448"/>
              </a:xfrm>
              <a:prstGeom prst="rect">
                <a:avLst/>
              </a:prstGeom>
              <a:blipFill rotWithShape="1">
                <a:blip r:embed="rId4"/>
                <a:stretch>
                  <a:fillRect l="-1138" t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5004048" y="944724"/>
                <a:ext cx="40684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Physics (Maxwell’s law):</a:t>
                </a:r>
              </a:p>
              <a:p>
                <a:r>
                  <a:rPr lang="en-US" dirty="0" smtClean="0"/>
                  <a:t>Only 5 elements of the gradient matrix are independent</a:t>
                </a:r>
              </a:p>
              <a:p>
                <a:r>
                  <a:rPr lang="en-US" dirty="0" smtClean="0"/>
                  <a:t>=&gt; Use 8 parameters to describe a coil system at a specific point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)and time 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):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944724"/>
                <a:ext cx="4068452" cy="1477328"/>
              </a:xfrm>
              <a:prstGeom prst="rect">
                <a:avLst/>
              </a:prstGeom>
              <a:blipFill rotWithShape="1">
                <a:blip r:embed="rId5"/>
                <a:stretch>
                  <a:fillRect l="-1349" t="-2066" r="-149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2" y="2483857"/>
            <a:ext cx="3528392" cy="213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5004048" y="4615968"/>
            <a:ext cx="4068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above vector formulation allows to compute the torque/force vector as a function of the orientation of m.</a:t>
            </a:r>
          </a:p>
          <a:p>
            <a:r>
              <a:rPr lang="en-US" dirty="0" smtClean="0"/>
              <a:t>Each single coil contributes 8 parameters, depending on its geometry and applied current. 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273316"/>
            <a:ext cx="773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Literature: </a:t>
            </a:r>
            <a:r>
              <a:rPr lang="en-US" sz="1100" dirty="0" smtClean="0">
                <a:solidFill>
                  <a:schemeClr val="bg1"/>
                </a:solidFill>
              </a:rPr>
              <a:t>Henrik Keller, “</a:t>
            </a:r>
            <a:r>
              <a:rPr lang="en-US" sz="1100" dirty="0" err="1" smtClean="0">
                <a:solidFill>
                  <a:schemeClr val="bg1"/>
                </a:solidFill>
              </a:rPr>
              <a:t>Methode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zur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magnetischen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Steuerung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schwimmender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endoroboter</a:t>
            </a:r>
            <a:r>
              <a:rPr lang="en-US" sz="1100" dirty="0" smtClean="0">
                <a:solidFill>
                  <a:schemeClr val="bg1"/>
                </a:solidFill>
              </a:rPr>
              <a:t>”, Dissertation, Karlsruhe, 2012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(2.5) Introduction </a:t>
            </a:r>
            <a:r>
              <a:rPr lang="en-US" dirty="0" err="1" smtClean="0"/>
              <a:t>Biot</a:t>
            </a:r>
            <a:r>
              <a:rPr lang="en-US" dirty="0" smtClean="0"/>
              <a:t>-Savart-law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71500" y="908720"/>
                <a:ext cx="4608511" cy="4348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Recipe for steering a magnet in a coil system: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Define Coil geometry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Determine needed force/torque vector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268288" algn="l"/>
                  </a:tabLst>
                </a:pPr>
                <a:r>
                  <a:rPr lang="en-US" dirty="0" smtClean="0"/>
                  <a:t>Set position of interest (magnet position)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268288" algn="l"/>
                  </a:tabLst>
                </a:pPr>
                <a:r>
                  <a:rPr lang="en-US" dirty="0" smtClean="0"/>
                  <a:t>Compute needed currents</a:t>
                </a:r>
              </a:p>
              <a:p>
                <a:pPr>
                  <a:tabLst>
                    <a:tab pos="268288" algn="l"/>
                  </a:tabLst>
                </a:pPr>
                <a:endParaRPr lang="en-US" dirty="0" smtClean="0"/>
              </a:p>
              <a:p>
                <a:pPr>
                  <a:tabLst>
                    <a:tab pos="268288" algn="l"/>
                  </a:tabLst>
                </a:pPr>
                <a:r>
                  <a:rPr lang="en-US" dirty="0" smtClean="0"/>
                  <a:t>Simple general formula:</a:t>
                </a:r>
              </a:p>
              <a:p>
                <a:pPr>
                  <a:tabLst>
                    <a:tab pos="268288" algn="l"/>
                  </a:tabLst>
                </a:pPr>
                <a:r>
                  <a:rPr lang="en-US" dirty="0" smtClean="0">
                    <a:ea typeface="Cambria Math"/>
                  </a:rPr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𝐹𝑇</m:t>
                        </m:r>
                      </m:e>
                    </m:acc>
                  </m:oMath>
                </a14:m>
                <a:r>
                  <a:rPr lang="en-US" dirty="0" smtClean="0"/>
                  <a:t> = U x V x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𝐼</m:t>
                        </m:r>
                      </m:e>
                    </m:acc>
                  </m:oMath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pPr>
                  <a:tabLst>
                    <a:tab pos="268288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:	The vector of applied currents</a:t>
                </a:r>
              </a:p>
              <a:p>
                <a:pPr>
                  <a:tabLst>
                    <a:tab pos="268288" algn="l"/>
                  </a:tabLst>
                </a:pPr>
                <a:r>
                  <a:rPr lang="en-US" dirty="0" smtClean="0"/>
                  <a:t>V: 	Matrix of field/gradient  8-vectors per coil</a:t>
                </a:r>
              </a:p>
              <a:p>
                <a:pPr>
                  <a:tabLst>
                    <a:tab pos="268288" algn="l"/>
                  </a:tabLst>
                </a:pPr>
                <a:r>
                  <a:rPr lang="en-US" dirty="0" smtClean="0"/>
                  <a:t>U:	Matrix, describing the orientation of the   	magnet in global coordinate system</a:t>
                </a:r>
              </a:p>
              <a:p>
                <a:endParaRPr lang="en-US" dirty="0"/>
              </a:p>
              <a:p>
                <a:r>
                  <a:rPr lang="en-US" dirty="0" smtClean="0"/>
                  <a:t>Physics: Need up-to 15 coils to have all degrees of freedom</a:t>
                </a: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" y="908720"/>
                <a:ext cx="4608511" cy="4348113"/>
              </a:xfrm>
              <a:prstGeom prst="rect">
                <a:avLst/>
              </a:prstGeom>
              <a:blipFill rotWithShape="1">
                <a:blip r:embed="rId3"/>
                <a:stretch>
                  <a:fillRect l="-1190" t="-701" r="-1058" b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ussdiagramm: Daten 4"/>
          <p:cNvSpPr/>
          <p:nvPr/>
        </p:nvSpPr>
        <p:spPr>
          <a:xfrm>
            <a:off x="8028384" y="872716"/>
            <a:ext cx="936104" cy="612068"/>
          </a:xfrm>
          <a:prstGeom prst="flowChartInputOutp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Gerade Verbindung mit Pfeil 6"/>
          <p:cNvCxnSpPr/>
          <p:nvPr/>
        </p:nvCxnSpPr>
        <p:spPr>
          <a:xfrm flipV="1">
            <a:off x="8100392" y="1052736"/>
            <a:ext cx="72008" cy="25202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3"/>
          <p:cNvCxnSpPr/>
          <p:nvPr/>
        </p:nvCxnSpPr>
        <p:spPr>
          <a:xfrm flipH="1">
            <a:off x="8856476" y="1052736"/>
            <a:ext cx="72008" cy="25202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4"/>
          <p:cNvCxnSpPr/>
          <p:nvPr/>
        </p:nvCxnSpPr>
        <p:spPr>
          <a:xfrm>
            <a:off x="8424428" y="872716"/>
            <a:ext cx="305701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9"/>
          <p:cNvCxnSpPr/>
          <p:nvPr/>
        </p:nvCxnSpPr>
        <p:spPr>
          <a:xfrm rot="10800000">
            <a:off x="8244408" y="1484784"/>
            <a:ext cx="305701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32" y="4941168"/>
            <a:ext cx="3438516" cy="154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feld 23"/>
          <p:cNvSpPr txBox="1"/>
          <p:nvPr/>
        </p:nvSpPr>
        <p:spPr>
          <a:xfrm>
            <a:off x="4896036" y="995821"/>
            <a:ext cx="41404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V-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Describe coils by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Biot</a:t>
            </a:r>
            <a:r>
              <a:rPr lang="en-US" dirty="0" smtClean="0"/>
              <a:t>-Savart-law to compute field of each wire at the position of interest: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Differentiate numerically for the gradient-terms.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V-Matrix at any given point is a constant property of the magnet system</a:t>
            </a:r>
          </a:p>
          <a:p>
            <a:endParaRPr lang="en-US" dirty="0"/>
          </a:p>
          <a:p>
            <a:r>
              <a:rPr lang="en-US" dirty="0" smtClean="0"/>
              <a:t> =&gt; </a:t>
            </a:r>
            <a:r>
              <a:rPr lang="en-US" dirty="0" smtClean="0">
                <a:solidFill>
                  <a:srgbClr val="FF0000"/>
                </a:solidFill>
              </a:rPr>
              <a:t>Nasty theory</a:t>
            </a:r>
            <a:r>
              <a:rPr lang="en-US" dirty="0" smtClean="0"/>
              <a:t>, discussed after two more </a:t>
            </a:r>
            <a:r>
              <a:rPr lang="en-US" dirty="0" smtClean="0">
                <a:solidFill>
                  <a:srgbClr val="008000"/>
                </a:solidFill>
              </a:rPr>
              <a:t>intuitive approaches</a:t>
            </a:r>
            <a:r>
              <a:rPr lang="en-US" dirty="0" smtClean="0"/>
              <a:t> on further  </a:t>
            </a:r>
            <a:r>
              <a:rPr lang="en-US" dirty="0" smtClean="0">
                <a:solidFill>
                  <a:srgbClr val="008000"/>
                </a:solidFill>
              </a:rPr>
              <a:t>examples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49" y="2204864"/>
            <a:ext cx="368093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7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(3.1) 2A system, 1</a:t>
            </a:r>
            <a:r>
              <a:rPr lang="en-US" baseline="30000" dirty="0" smtClean="0"/>
              <a:t>st</a:t>
            </a:r>
            <a:r>
              <a:rPr lang="en-US" dirty="0" smtClean="0"/>
              <a:t> concept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4463988" y="836712"/>
            <a:ext cx="4608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Geometry and printed coil dummies of a 1:8, 2A system (1)</a:t>
            </a:r>
          </a:p>
          <a:p>
            <a:r>
              <a:rPr lang="en-US" dirty="0" smtClean="0"/>
              <a:t>Base: Rectangular Helmholtz-coils</a:t>
            </a:r>
          </a:p>
          <a:p>
            <a:endParaRPr lang="en-US" dirty="0"/>
          </a:p>
          <a:p>
            <a:r>
              <a:rPr lang="en-US" dirty="0" smtClean="0"/>
              <a:t>Initial goals: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Understand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Validate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Measure (?)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Focus: Gradients !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6963" y="-76252"/>
            <a:ext cx="2664296" cy="4418218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995936" y="3753036"/>
            <a:ext cx="0" cy="324036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599892" y="3455712"/>
            <a:ext cx="8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Coil 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35370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a “V-Matrix”: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508" cy="228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13" name="TextBox 12"/>
          <p:cNvSpPr txBox="1"/>
          <p:nvPr/>
        </p:nvSpPr>
        <p:spPr>
          <a:xfrm>
            <a:off x="35496" y="2816932"/>
            <a:ext cx="82809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Coil 1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67544" y="2312876"/>
            <a:ext cx="0" cy="45975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2005</Words>
  <Application>Microsoft Office PowerPoint</Application>
  <PresentationFormat>On-screen Show (4:3)</PresentationFormat>
  <Paragraphs>418</Paragraphs>
  <Slides>28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Larissa-Design</vt:lpstr>
      <vt:lpstr> </vt:lpstr>
      <vt:lpstr>Contents:</vt:lpstr>
      <vt:lpstr>(1) Motivation</vt:lpstr>
      <vt:lpstr>(2.1) Introduction of Basic Principals </vt:lpstr>
      <vt:lpstr>(2.2) Intermezzo: “Helmholtz coils”</vt:lpstr>
      <vt:lpstr>(2.3) Intermezzo: “Anti Helmholtz” or “Maxwell” coils</vt:lpstr>
      <vt:lpstr>(2.4) Forces and torques by magnets</vt:lpstr>
      <vt:lpstr>(2.5) Introduction Biot-Savart-law</vt:lpstr>
      <vt:lpstr>(3.1) 2A system, 1st concept</vt:lpstr>
      <vt:lpstr>(3.2) 2A system, 1st concept</vt:lpstr>
      <vt:lpstr>(3.3) 2A system, planning and basic data</vt:lpstr>
      <vt:lpstr>(3.4) First 2A Magnet System</vt:lpstr>
      <vt:lpstr>(3.5) Conclusion 2A Magnet System</vt:lpstr>
      <vt:lpstr>(4.1) 15A Coil planning and calculation</vt:lpstr>
      <vt:lpstr>(4.2) 15A Coil Production</vt:lpstr>
      <vt:lpstr>(4.4) 15A Coil Production</vt:lpstr>
      <vt:lpstr>(4.3) 15A Coil – Technical Data</vt:lpstr>
      <vt:lpstr>(4.5) New 15A Magnetic System</vt:lpstr>
      <vt:lpstr>(5.1) Endoscope</vt:lpstr>
      <vt:lpstr>(5.2) Rotor</vt:lpstr>
      <vt:lpstr>(5.2) Rotor + Endoscope = Drilling Endoscope  </vt:lpstr>
      <vt:lpstr>(6.1) MOMo Programming</vt:lpstr>
      <vt:lpstr>(6.2) MOMo Components</vt:lpstr>
      <vt:lpstr>(6.3) MOMo Simple Rotation</vt:lpstr>
      <vt:lpstr>(6.4) MOMo Layout</vt:lpstr>
      <vt:lpstr>(6.5) MOMo Software</vt:lpstr>
      <vt:lpstr>(7.1) Summary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TF</dc:creator>
  <cp:lastModifiedBy>Araz, Asim</cp:lastModifiedBy>
  <cp:revision>519</cp:revision>
  <cp:lastPrinted>2018-06-24T18:45:31Z</cp:lastPrinted>
  <dcterms:created xsi:type="dcterms:W3CDTF">2015-08-25T12:59:33Z</dcterms:created>
  <dcterms:modified xsi:type="dcterms:W3CDTF">2018-06-24T18:55:43Z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398787212</vt:i4>
  </property>
  <property fmtid="{D5CDD505-2E9C-101B-9397-08002B2CF9AE}" pid="3" name="_NewReviewCycle">
    <vt:lpwstr/>
  </property>
  <property fmtid="{D5CDD505-2E9C-101B-9397-08002B2CF9AE}" pid="4" name="_EmailSubject">
    <vt:lpwstr>Stand Tapas PPT 24.6, PPT, Review Version</vt:lpwstr>
  </property>
  <property fmtid="{D5CDD505-2E9C-101B-9397-08002B2CF9AE}" pid="5" name="_AuthorEmail">
    <vt:lpwstr>asim.araz@siemens-healthineers.com</vt:lpwstr>
  </property>
  <property fmtid="{D5CDD505-2E9C-101B-9397-08002B2CF9AE}" pid="6" name="_AuthorEmailDisplayName">
    <vt:lpwstr>Araz, Asim (SHS DI CV PV R&amp;D-VT MGT)</vt:lpwstr>
  </property>
  <property fmtid="{D5CDD505-2E9C-101B-9397-08002B2CF9AE}" pid="7" name="_PreviousAdHocReviewCycleID">
    <vt:i4>-14061861</vt:i4>
  </property>
</Properties>
</file>